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49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03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7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03705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099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76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55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54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44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30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294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94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86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35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038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09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27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681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Amritpal Singh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979386" y="1510926"/>
            <a:ext cx="10708860" cy="4264040"/>
            <a:chOff x="549618" y="2370462"/>
            <a:chExt cx="1070886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724718" y="2370462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</a:rPr>
                <a:t> with cte1 as 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(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00B050"/>
                  </a:solidFill>
                  <a:effectLst/>
                </a:rPr>
                <a:t> 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400" dirty="0">
                  <a:solidFill>
                    <a:srgbClr val="00B050"/>
                  </a:solidFill>
                  <a:effectLst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count(distinct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product_code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) as unique_product_2020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  <a:effectLst/>
                </a:rPr>
                <a:t>         from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fact_sales_monthly</a:t>
              </a:r>
              <a:endParaRPr lang="en-US" sz="1400" dirty="0">
                <a:solidFill>
                  <a:schemeClr val="tx1"/>
                </a:solidFill>
                <a:effectLst/>
              </a:endParaRP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  <a:effectLst/>
                </a:rPr>
                <a:t>         where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fiscal_year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 = 2020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 ), 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cte2 as (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 select 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count(distinct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product_code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) as unique_product_2021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fact_sales_monthly</a:t>
              </a:r>
              <a:endParaRPr lang="en-US" sz="1400" dirty="0">
                <a:solidFill>
                  <a:schemeClr val="tx1"/>
                </a:solidFill>
                <a:effectLst/>
              </a:endParaRP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 where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fiscal_year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 = 2021 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 )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select 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      unique_product_2020, unique_product_2021,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      (unique_product_2021-unique_product_2020)*100/unique_product_2020 as </a:t>
              </a:r>
              <a:r>
                <a:rPr lang="en-US" sz="1400" dirty="0" err="1">
                  <a:solidFill>
                    <a:schemeClr val="tx1"/>
                  </a:solidFill>
                  <a:effectLst/>
                </a:rPr>
                <a:t>pct_change</a:t>
              </a:r>
              <a:endParaRPr lang="en-US" sz="1400" dirty="0">
                <a:solidFill>
                  <a:schemeClr val="tx1"/>
                </a:solidFill>
                <a:effectLst/>
              </a:endParaRP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4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 cte1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  <a:effectLst/>
                </a:rPr>
                <a:t>        cross join </a:t>
              </a:r>
              <a:r>
                <a:rPr lang="en-US" sz="1400" dirty="0">
                  <a:solidFill>
                    <a:schemeClr val="tx1"/>
                  </a:solidFill>
                  <a:effectLst/>
                </a:rPr>
                <a:t>cte2;</a:t>
              </a:r>
              <a:endParaRPr lang="en-IN" sz="1400" dirty="0"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</a:t>
              </a:r>
              <a:r>
                <a:rPr lang="en-US" dirty="0" err="1"/>
                <a:t>product_code</a:t>
              </a:r>
              <a:r>
                <a:rPr lang="en-US" dirty="0"/>
                <a:t>) as  </a:t>
              </a:r>
              <a:r>
                <a:rPr lang="en-US" dirty="0" err="1"/>
                <a:t>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</a:t>
              </a:r>
              <a:r>
                <a:rPr lang="en-US" dirty="0" err="1"/>
                <a:t>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 err="1"/>
                <a:t>Product_count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1360444"/>
            <a:ext cx="11408766" cy="4356545"/>
            <a:chOff x="532478" y="1360444"/>
            <a:chExt cx="11408766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235103" y="1360444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with </a:t>
              </a:r>
              <a:r>
                <a:rPr lang="en-CA" sz="1400" dirty="0" err="1">
                  <a:solidFill>
                    <a:srgbClr val="92D050"/>
                  </a:solidFill>
                  <a:latin typeface="Consolas" panose="020B0609020204030204" pitchFamily="49" charset="0"/>
                </a:rPr>
                <a:t>segment_cte</a:t>
              </a: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 as</a:t>
              </a:r>
              <a: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</a:p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 </a:t>
              </a:r>
              <a: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segment, </a:t>
              </a:r>
              <a:r>
                <a:rPr lang="en-CA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fiscal_year</a:t>
              </a:r>
              <a: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 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COUNT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(distinct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p.product_code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as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product_count</a:t>
              </a:r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fact_sales_monthly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f </a:t>
              </a: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join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dim_product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p </a:t>
              </a: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on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p.product_code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f.product_code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group by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segment,fiscal_year</a:t>
              </a:r>
              <a:endParaRPr 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36900" indent="0">
                <a:buNone/>
              </a:pPr>
              <a: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</a:t>
              </a:r>
            </a:p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 </a:t>
              </a:r>
              <a: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segment_2020.segment AS segment, 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segment_2020.product_count AS product_count_2020, 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segment_2021.product_count AS product_count_2021,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(segment_2021.product_count - segment_2020.product_count) as difference </a:t>
              </a:r>
            </a:p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segment,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product_count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segment_cte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where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fiscal_year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2020) </a:t>
              </a: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as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segment_2020</a:t>
              </a:r>
            </a:p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JOIN</a:t>
              </a:r>
            </a:p>
            <a:p>
              <a:pPr marL="36900" indent="0">
                <a:buNone/>
              </a:pPr>
              <a:r>
                <a:rPr lang="en-US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(select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segment,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product_count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from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segment_cte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where </a:t>
              </a:r>
              <a:r>
                <a:rPr lang="en-US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fiscal_year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2021) as segment_2021</a:t>
              </a:r>
            </a:p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on</a:t>
              </a:r>
            </a:p>
            <a:p>
              <a:pPr marL="36900" indent="0">
                <a:buNone/>
              </a:pPr>
              <a:r>
                <a:rPr lang="fr-F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segment_2020.segment = segment_2021.segment</a:t>
              </a:r>
            </a:p>
            <a:p>
              <a:pPr marL="36900" indent="0">
                <a:buNone/>
              </a:pPr>
              <a: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order by </a:t>
              </a:r>
              <a: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difference desc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335024"/>
            <a:ext cx="10952417" cy="5355025"/>
            <a:chOff x="477583" y="1335024"/>
            <a:chExt cx="10952417" cy="535502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335024"/>
              <a:ext cx="8395170" cy="535502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--get lowest and highest manufacturing 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WITH </a:t>
              </a:r>
              <a:r>
                <a:rPr lang="en-US" sz="1200" dirty="0" err="1">
                  <a:solidFill>
                    <a:srgbClr val="92D050"/>
                  </a:solidFill>
                  <a:latin typeface="Consolas" panose="020B0609020204030204" pitchFamily="49" charset="0"/>
                </a:rPr>
                <a:t>min_max_cost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AS (SELECT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Min(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 AS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min_cost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Max(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 AS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max_cost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 FROM  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fact_manufacturing_cost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lowest_cost_product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 AS (SELECT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f.product_code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p.product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f.manufacturing_cost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 FROM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fact_manufacturing_cost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f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JOIN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dim_product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p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ON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f.product_code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=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p.product_code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WHERE 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= (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min_cost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              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  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min_max_cost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)),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200" dirty="0" err="1">
                  <a:solidFill>
                    <a:srgbClr val="92D050"/>
                  </a:solidFill>
                  <a:latin typeface="Consolas" panose="020B0609020204030204" pitchFamily="49" charset="0"/>
                </a:rPr>
                <a:t>highest_cost_product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AS (SELECT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f.product_code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p.product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f.manufacturing_cost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 FROM 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fact_manufacturing_cost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f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JOIN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dim_product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p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ON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f.product_code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=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p.product_code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WHERE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f.manufacturing_cost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= (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max_cost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                                     </a:t>
              </a: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 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min_max_cost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))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00B0F0"/>
                  </a:solidFill>
                  <a:latin typeface="Consolas" panose="020B0609020204030204" pitchFamily="49" charset="0"/>
                </a:rPr>
                <a:t>--combine all min and max cost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*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lowest_cost_product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UNION ALL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*</a:t>
              </a:r>
              <a:b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US" sz="12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 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  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highest_cost_product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; </a:t>
              </a:r>
              <a:endParaRPr lang="en-IN" sz="12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SELECT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TOP 5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f.customer_code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c.customer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Concat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(Round(Avg(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pre_invoice_discount_pct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* 100, 2), '%') AS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  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average_discount_percentage</a:t>
              </a:r>
              <a:endParaRPr 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FROM 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fact_pre_invoice_deductions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f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JOIN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dim_customer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c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ON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f.customer_code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c.customer_code</a:t>
              </a:r>
              <a:endParaRPr 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WHERE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f.fiscal_year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2021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AND market = 'India'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GROUP  BY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f.customer_code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pPr marL="36900" indent="0">
                <a:buNone/>
              </a:pP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       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c.customer</a:t>
              </a:r>
              <a:endParaRPr lang="en-US" sz="1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  <a:latin typeface="Consolas" panose="020B0609020204030204" pitchFamily="49" charset="0"/>
                </a:rPr>
                <a:t>ORDER  BY 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Avg(</a:t>
              </a:r>
              <a:r>
                <a:rPr lang="en-US" sz="1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f.pre_invoice_discount_pct</a:t>
              </a:r>
              <a:r>
                <a:rPr lang="en-US" sz="1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) DESC; </a:t>
              </a:r>
              <a:endParaRPr lang="en-IN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599176"/>
            <a:ext cx="8492411" cy="3503784"/>
            <a:chOff x="438418" y="2599176"/>
            <a:chExt cx="8492411" cy="350378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599176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CA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SELECT </a:t>
              </a:r>
              <a:r>
                <a:rPr lang="en-CA" b="0" i="1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Datename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(month,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f.date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 AS month,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CA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Year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f.date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 AS year,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CA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f.sold_quantity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*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g.gross_price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 </a:t>
              </a:r>
              <a:r>
                <a:rPr lang="en-CA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gross_sales_amount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FROM 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fact_sales_monthly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f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JOIN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fact_gross_price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g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ON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f.product_code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g.product_code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JOIN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dim_customer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d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ON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d.customer_code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f.customer_code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d.customer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'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Atliq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Exclusive'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GROUP  BY </a:t>
              </a:r>
              <a:r>
                <a:rPr lang="en-CA" b="0" i="1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Datename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(month, 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f.date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),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</a:t>
              </a:r>
              <a:r>
                <a:rPr lang="en-CA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Year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f.date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lang="en-CA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ORDER  BY </a:t>
              </a:r>
              <a:r>
                <a:rPr lang="en-CA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year; </a:t>
              </a:r>
              <a:endParaRPr lang="en-IN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1547127"/>
            <a:ext cx="9167809" cy="3743864"/>
            <a:chOff x="549517" y="1547127"/>
            <a:chExt cx="9167809" cy="374386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3093590" y="1547127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WITH </a:t>
              </a:r>
              <a:r>
                <a:rPr lang="en-US" sz="1600" b="0" i="0" dirty="0" err="1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sales_with_quarters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AS (SELECT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Month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AS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Month,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Year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AS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Year,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US" sz="1600" b="0" i="0" dirty="0" err="1">
                  <a:effectLst/>
                  <a:latin typeface="Consolas" panose="020B0609020204030204" pitchFamily="49" charset="0"/>
                </a:rPr>
                <a:t>sold_quantity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,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CASE</a:t>
              </a:r>
              <a:br>
                <a:rPr lang="en-US" sz="1600" dirty="0">
                  <a:solidFill>
                    <a:srgbClr val="92D050"/>
                  </a:solidFill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              WHEN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Month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9, 10, 11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THEN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'Q1'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WHEN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Month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12, 1, 2 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THEN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'Q2'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WHEN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Month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3, 4, 5 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THEN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'Q3'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WHEN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Month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6, 7, 8 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THEN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'Q4'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END AS quarter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</a:t>
              </a:r>
              <a:r>
                <a:rPr lang="en-US" sz="1600" b="0" i="0" dirty="0" err="1">
                  <a:effectLst/>
                  <a:latin typeface="Consolas" panose="020B0609020204030204" pitchFamily="49" charset="0"/>
                </a:rPr>
                <a:t>fact_sales_monthly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Year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(date)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=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2020)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quarter,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US" sz="1600" b="0" i="1" dirty="0">
                  <a:effectLst/>
                  <a:latin typeface="Consolas" panose="020B0609020204030204" pitchFamily="49" charset="0"/>
                </a:rPr>
                <a:t>Sum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i="0" dirty="0" err="1">
                  <a:effectLst/>
                  <a:latin typeface="Consolas" panose="020B0609020204030204" pitchFamily="49" charset="0"/>
                </a:rPr>
                <a:t>sold_quantity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)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AS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 err="1">
                  <a:effectLst/>
                  <a:latin typeface="Consolas" panose="020B0609020204030204" pitchFamily="49" charset="0"/>
                </a:rPr>
                <a:t>total_sold_quantity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FROM 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sz="1600" b="0" i="0" dirty="0" err="1">
                  <a:effectLst/>
                  <a:latin typeface="Consolas" panose="020B0609020204030204" pitchFamily="49" charset="0"/>
                </a:rPr>
                <a:t>sales_with_quarters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GROUP  BY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quarter</a:t>
              </a:r>
              <a:br>
                <a:rPr lang="en-US" sz="1600" dirty="0">
                  <a:latin typeface="Consolas" panose="020B0609020204030204" pitchFamily="49" charset="0"/>
                </a:rPr>
              </a:br>
              <a:r>
                <a:rPr lang="en-US" sz="16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ORDER  BY </a:t>
              </a:r>
              <a:r>
                <a:rPr lang="en-US" sz="1600" b="0" i="0" dirty="0" err="1">
                  <a:effectLst/>
                  <a:latin typeface="Consolas" panose="020B0609020204030204" pitchFamily="49" charset="0"/>
                </a:rPr>
                <a:t>total_sold_quantity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600" b="0" i="0" dirty="0">
                  <a:effectLst/>
                  <a:latin typeface="Consolas" panose="020B0609020204030204" pitchFamily="49" charset="0"/>
                </a:rPr>
                <a:t>DESC</a:t>
              </a:r>
              <a:r>
                <a:rPr lang="en-US" sz="16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endParaRPr lang="en-IN" sz="1600" dirty="0">
                <a:latin typeface="Consolas" panose="020B0609020204030204" pitchFamily="49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WITH </a:t>
              </a:r>
              <a:r>
                <a:rPr lang="en-CA" sz="1400" b="0" i="0" dirty="0" err="1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gross_sales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AS (SELECT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channel,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CA" sz="1400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Round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sz="1400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((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gross_price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*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sold_quantity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) / 1000000), 2) AS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 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gross_sales_mln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  FROM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dim_customer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dc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JOIN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fact_sales_monthly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  ON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dc.customer_code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fsm.customer_code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JOIN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fact_gross_price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fgp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  ON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fsm.product_code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fgp.product_code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fsm.fiscal_year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2021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GROUP  BY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channel),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total_sales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AS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SELECT </a:t>
              </a:r>
              <a:r>
                <a:rPr lang="en-CA" sz="1400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gross_sales_mln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 AS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overall_gross_sales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FROM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gross_sales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SELECT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gs.channel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gs.gross_sales_mln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CA" sz="1400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Round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((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gs.gross_sales_mln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* 100 ) /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ts.overall_gross_sales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 2) AS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percentage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FROM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gross_sales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CROSS JOIN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total_sales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ORDER  BY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gs.gross_sales_mln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DESC </a:t>
              </a:r>
              <a:endParaRPr lang="en-IN" sz="16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1722934"/>
            <a:ext cx="12579511" cy="4769306"/>
            <a:chOff x="549517" y="1722934"/>
            <a:chExt cx="12579511" cy="4769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287848" y="1722934"/>
              <a:ext cx="10841180" cy="4769306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WITH </a:t>
              </a:r>
              <a:r>
                <a:rPr lang="en-CA" sz="1400" b="0" i="0" dirty="0" err="1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ranked_products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 AS (SELECT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dp.division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fsm.product_code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CA" sz="1400" b="1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Concat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dp.product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 '(',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dp.variant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 ')’) AS product,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CA" sz="1400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fsm.sold_quantity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 AS 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total_sold_quantity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lang="en-CA" sz="1400" b="1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Rank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()</a:t>
              </a:r>
              <a:br>
                <a:rPr lang="en-CA" sz="1400" dirty="0">
                  <a:solidFill>
                    <a:srgbClr val="92D050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                  OVER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 partition BY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dp.division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ORDER BY </a:t>
              </a:r>
              <a:r>
                <a:rPr lang="en-CA" sz="1400" b="0" i="1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fsm.sold_quantity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) DESC ) AS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rank_order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  FROM 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dim_product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JOIN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fact_sales_monthly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         ON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dp.product_code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fsm.product_code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WHERE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fsm.fiscal_year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= 2021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       </a:t>
              </a: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GROUP  BY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dp.division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fsm.product_code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 product, variant)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SELECT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division, 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product_code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 product, 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total_sold_quantity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rank_order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FROM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ranked_products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rank_order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 &lt;= 3</a:t>
              </a:r>
              <a:br>
                <a:rPr lang="en-CA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</a:br>
              <a:r>
                <a:rPr lang="en-CA" sz="1400" b="0" i="0" dirty="0">
                  <a:solidFill>
                    <a:srgbClr val="92D050"/>
                  </a:solidFill>
                  <a:effectLst/>
                  <a:latin typeface="Consolas" panose="020B0609020204030204" pitchFamily="49" charset="0"/>
                </a:rPr>
                <a:t>ORDER  BY 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division, </a:t>
              </a:r>
              <a:r>
                <a:rPr lang="en-CA" sz="1400" b="0" i="0" dirty="0" err="1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rank_order</a:t>
              </a:r>
              <a:r>
                <a:rPr lang="en-CA" sz="1400" b="0" i="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en-IN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1967</TotalTime>
  <Words>2608</Words>
  <Application>Microsoft Office PowerPoint</Application>
  <PresentationFormat>Widescreen</PresentationFormat>
  <Paragraphs>178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Calisto MT</vt:lpstr>
      <vt:lpstr>Consolas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Amritpal Singh</cp:lastModifiedBy>
  <cp:revision>17</cp:revision>
  <dcterms:created xsi:type="dcterms:W3CDTF">2024-05-16T14:28:31Z</dcterms:created>
  <dcterms:modified xsi:type="dcterms:W3CDTF">2025-03-26T21:33:38Z</dcterms:modified>
</cp:coreProperties>
</file>